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webp" ContentType="image/webp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64" r:id="rId7"/>
    <p:sldId id="258" r:id="rId8"/>
    <p:sldId id="265" r:id="rId9"/>
    <p:sldId id="259" r:id="rId10"/>
    <p:sldId id="261" r:id="rId11"/>
    <p:sldId id="266" r:id="rId12"/>
    <p:sldId id="267" r:id="rId13"/>
    <p:sldId id="268" r:id="rId14"/>
    <p:sldId id="269" r:id="rId15"/>
    <p:sldId id="270" r:id="rId16"/>
    <p:sldId id="272" r:id="rId17"/>
    <p:sldId id="262" r:id="rId18"/>
    <p:sldId id="263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6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4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wmf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wmf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INTRODUCTION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085F4389-0ADA-4C96-96AC-C509D0B04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PROBLEM STATEMENT</a:t>
          </a:r>
          <a:endParaRPr lang="en-IN" dirty="0">
            <a:solidFill>
              <a:schemeClr val="bg1"/>
            </a:solidFill>
          </a:endParaRPr>
        </a:p>
      </dgm:t>
    </dgm:pt>
    <dgm:pt modelId="{5201080B-FB19-4035-ACF3-ABE3259E0A72}" type="parTrans" cxnId="{8693DF56-B38D-4EB5-A259-DCDCA5F28CFC}">
      <dgm:prSet/>
      <dgm:spPr/>
      <dgm:t>
        <a:bodyPr/>
        <a:lstStyle/>
        <a:p>
          <a:endParaRPr lang="en-IN"/>
        </a:p>
      </dgm:t>
    </dgm:pt>
    <dgm:pt modelId="{15DB18E6-55C6-4561-8144-4EE7168B73B7}" type="sibTrans" cxnId="{8693DF56-B38D-4EB5-A259-DCDCA5F28CFC}">
      <dgm:prSet/>
      <dgm:spPr/>
      <dgm:t>
        <a:bodyPr/>
        <a:lstStyle/>
        <a:p>
          <a:endParaRPr lang="en-IN"/>
        </a:p>
      </dgm:t>
    </dgm:pt>
    <dgm:pt modelId="{64C9DF43-9F3F-4682-B93A-829D4A65BC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OBJECTIVE</a:t>
          </a:r>
          <a:endParaRPr lang="en-IN" dirty="0">
            <a:solidFill>
              <a:schemeClr val="bg1"/>
            </a:solidFill>
          </a:endParaRPr>
        </a:p>
      </dgm:t>
    </dgm:pt>
    <dgm:pt modelId="{1F3A2DBB-0784-48C0-8298-65C6BDEBC5E9}" type="parTrans" cxnId="{C5BF9B8B-CAD4-4DED-8F17-287B4165B948}">
      <dgm:prSet/>
      <dgm:spPr/>
      <dgm:t>
        <a:bodyPr/>
        <a:lstStyle/>
        <a:p>
          <a:endParaRPr lang="en-IN"/>
        </a:p>
      </dgm:t>
    </dgm:pt>
    <dgm:pt modelId="{559236FE-9AE4-49B2-A9FC-3C4C3F629F4B}" type="sibTrans" cxnId="{C5BF9B8B-CAD4-4DED-8F17-287B4165B948}">
      <dgm:prSet/>
      <dgm:spPr/>
      <dgm:t>
        <a:bodyPr/>
        <a:lstStyle/>
        <a:p>
          <a:endParaRPr lang="en-IN"/>
        </a:p>
      </dgm:t>
    </dgm:pt>
    <dgm:pt modelId="{14BC708E-A0A1-4102-88E4-E75128B4E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SDD</a:t>
          </a: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SCREENSHOTS OF WEBPAGE</a:t>
          </a: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5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5" custScaleX="75132" custScaleY="751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>
          <a:noFill/>
        </a:ln>
      </dgm:spPr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DD96AA-8DD7-4B07-A561-5C9B41ACFA3C}" type="pres">
      <dgm:prSet presAssocID="{1397C75F-5FD8-4120-9A24-A246D042942B}" presName="sibTrans" presStyleCnt="0"/>
      <dgm:spPr/>
    </dgm:pt>
    <dgm:pt modelId="{0CA761B9-A7C4-470C-825A-46BD272F1149}" type="pres">
      <dgm:prSet presAssocID="{085F4389-0ADA-4C96-96AC-C509D0B043FA}" presName="compNode" presStyleCnt="0"/>
      <dgm:spPr/>
    </dgm:pt>
    <dgm:pt modelId="{AE73058A-C4F7-473D-B0EC-88FBF467C3D6}" type="pres">
      <dgm:prSet presAssocID="{085F4389-0ADA-4C96-96AC-C509D0B043FA}" presName="bgRect" presStyleLbl="bgShp" presStyleIdx="1" presStyleCnt="5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</dgm:pt>
    <dgm:pt modelId="{8F7C7097-4CCD-4825-B64E-32DA3D2B4ABA}" type="pres">
      <dgm:prSet presAssocID="{085F4389-0ADA-4C96-96AC-C509D0B043FA}" presName="icon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D04089C-B79B-4909-8DBA-0607B8D5DB53}" type="pres">
      <dgm:prSet presAssocID="{085F4389-0ADA-4C96-96AC-C509D0B043FA}" presName="spaceRect" presStyleCnt="0"/>
      <dgm:spPr/>
    </dgm:pt>
    <dgm:pt modelId="{E078EE2D-96E7-4A76-B834-696BD83BAFE9}" type="pres">
      <dgm:prSet presAssocID="{085F4389-0ADA-4C96-96AC-C509D0B043FA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724B0C3-C9CF-4A99-B4F8-A128B8227835}" type="pres">
      <dgm:prSet presAssocID="{15DB18E6-55C6-4561-8144-4EE7168B73B7}" presName="sibTrans" presStyleCnt="0"/>
      <dgm:spPr/>
    </dgm:pt>
    <dgm:pt modelId="{76027CE8-F0F6-420B-A87E-8A8A48CC9FC3}" type="pres">
      <dgm:prSet presAssocID="{64C9DF43-9F3F-4682-B93A-829D4A65BC1F}" presName="compNode" presStyleCnt="0"/>
      <dgm:spPr/>
    </dgm:pt>
    <dgm:pt modelId="{09046141-811C-4BEF-8231-D2DBD20F02D9}" type="pres">
      <dgm:prSet presAssocID="{64C9DF43-9F3F-4682-B93A-829D4A65BC1F}" presName="bgRect" presStyleLbl="bgShp" presStyleIdx="2" presStyleCnt="5" custLinFactNeighborX="-1070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</dgm:pt>
    <dgm:pt modelId="{9CDEBDE4-7D87-46C6-9ED9-6D22BB17B887}" type="pres">
      <dgm:prSet presAssocID="{64C9DF43-9F3F-4682-B93A-829D4A65BC1F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7A3A335-9D95-40BC-B41C-B2A97C20B125}" type="pres">
      <dgm:prSet presAssocID="{64C9DF43-9F3F-4682-B93A-829D4A65BC1F}" presName="spaceRect" presStyleCnt="0"/>
      <dgm:spPr/>
    </dgm:pt>
    <dgm:pt modelId="{23BF7D99-53C4-4698-9037-0088D82D26F3}" type="pres">
      <dgm:prSet presAssocID="{64C9DF43-9F3F-4682-B93A-829D4A65BC1F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B314E76-61A9-4A2E-B651-70D8160594FA}" type="pres">
      <dgm:prSet presAssocID="{559236FE-9AE4-49B2-A9FC-3C4C3F629F4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3" presStyleCnt="5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3" presStyleCnt="5" custScaleX="75132" custScaleY="7513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</dgm:spPr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4" presStyleCnt="5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4" presStyleCnt="5" custScaleX="68302" custScaleY="683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</dgm:spPr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5BF9B8B-CAD4-4DED-8F17-287B4165B948}" srcId="{E1B432F4-5FDB-4518-9272-2F3934AC6AA2}" destId="{64C9DF43-9F3F-4682-B93A-829D4A65BC1F}" srcOrd="2" destOrd="0" parTransId="{1F3A2DBB-0784-48C0-8298-65C6BDEBC5E9}" sibTransId="{559236FE-9AE4-49B2-A9FC-3C4C3F629F4B}"/>
    <dgm:cxn modelId="{6A85D032-98FB-44C8-BD0F-A9B0E77AE330}" type="presOf" srcId="{085F4389-0ADA-4C96-96AC-C509D0B043FA}" destId="{E078EE2D-96E7-4A76-B834-696BD83BAFE9}" srcOrd="0" destOrd="0" presId="urn:microsoft.com/office/officeart/2018/2/layout/IconVerticalSolidList"/>
    <dgm:cxn modelId="{0F0438E4-D0CA-47DC-8484-BFD8CF753812}" type="presOf" srcId="{C6D21269-399B-4BA2-8621-C7B9DA1E1B8F}" destId="{D5847293-6F0A-4807-B203-585610F4F535}" srcOrd="0" destOrd="0" presId="urn:microsoft.com/office/officeart/2018/2/layout/IconVerticalSolidList"/>
    <dgm:cxn modelId="{EB9839C5-F324-41C4-8950-5284E09FB71E}" srcId="{E1B432F4-5FDB-4518-9272-2F3934AC6AA2}" destId="{14BC708E-A0A1-4102-88E4-E75128B4E51E}" srcOrd="3" destOrd="0" parTransId="{CF221EFF-354A-47A9-A498-1F0BBF01ECB8}" sibTransId="{7519C821-85FB-4CA3-BEB5-E4BFBC529B83}"/>
    <dgm:cxn modelId="{8693DF56-B38D-4EB5-A259-DCDCA5F28CFC}" srcId="{E1B432F4-5FDB-4518-9272-2F3934AC6AA2}" destId="{085F4389-0ADA-4C96-96AC-C509D0B043FA}" srcOrd="1" destOrd="0" parTransId="{5201080B-FB19-4035-ACF3-ABE3259E0A72}" sibTransId="{15DB18E6-55C6-4561-8144-4EE7168B73B7}"/>
    <dgm:cxn modelId="{E4AD895B-72A4-4A6B-A7F4-C77A53EC51BC}" srcId="{E1B432F4-5FDB-4518-9272-2F3934AC6AA2}" destId="{C6D21269-399B-4BA2-8621-C7B9DA1E1B8F}" srcOrd="4" destOrd="0" parTransId="{AA3929B3-1058-4240-AD5D-9518D4976567}" sibTransId="{C79B0F2C-DDB4-44EB-89F7-717146B88B10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944ABB28-0B7D-40F0-8726-3385D62BD567}" type="presOf" srcId="{B633A646-2062-4841-AF18-847B074C6716}" destId="{C95AF6F0-F4DA-48FE-85EB-61ADFB42AA13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4A4BD2E1-F579-4CB0-A349-6E4A603D3C1F}" type="presOf" srcId="{14BC708E-A0A1-4102-88E4-E75128B4E51E}" destId="{80F6AD63-74FB-40E4-9D40-4178AFD87F60}" srcOrd="0" destOrd="0" presId="urn:microsoft.com/office/officeart/2018/2/layout/IconVerticalSolidList"/>
    <dgm:cxn modelId="{44FBBBFA-FB31-497B-8D24-6137E7D9D0A3}" type="presOf" srcId="{64C9DF43-9F3F-4682-B93A-829D4A65BC1F}" destId="{23BF7D99-53C4-4698-9037-0088D82D26F3}" srcOrd="0" destOrd="0" presId="urn:microsoft.com/office/officeart/2018/2/layout/IconVerticalSolidList"/>
    <dgm:cxn modelId="{07CEADA1-F123-4E4C-9E9E-EDC53C6A9D42}" type="presParOf" srcId="{D40A0249-41A7-44A6-A657-361E8C18FD42}" destId="{7D1F47A2-8F6C-4C7F-B3B3-2100C986DE32}" srcOrd="0" destOrd="0" presId="urn:microsoft.com/office/officeart/2018/2/layout/IconVerticalSolidList"/>
    <dgm:cxn modelId="{F2FB5DCA-E48C-4F18-9E21-40A8BA4E97C5}" type="presParOf" srcId="{7D1F47A2-8F6C-4C7F-B3B3-2100C986DE32}" destId="{EC4D957C-BFAC-446D-9573-48333BEC34E6}" srcOrd="0" destOrd="0" presId="urn:microsoft.com/office/officeart/2018/2/layout/IconVerticalSolidList"/>
    <dgm:cxn modelId="{A830D3AF-7E56-4163-A545-B5B0E5253A32}" type="presParOf" srcId="{7D1F47A2-8F6C-4C7F-B3B3-2100C986DE32}" destId="{BE6B2CCF-B717-4C6F-9115-44EF0ECE6018}" srcOrd="1" destOrd="0" presId="urn:microsoft.com/office/officeart/2018/2/layout/IconVerticalSolidList"/>
    <dgm:cxn modelId="{C133A968-EF32-4D7B-99AB-467DBC63AA65}" type="presParOf" srcId="{7D1F47A2-8F6C-4C7F-B3B3-2100C986DE32}" destId="{95420642-092B-41B9-94FA-E0EC36F9AF7E}" srcOrd="2" destOrd="0" presId="urn:microsoft.com/office/officeart/2018/2/layout/IconVerticalSolidList"/>
    <dgm:cxn modelId="{D41F3259-A36F-405E-9981-26F5153F9ECE}" type="presParOf" srcId="{7D1F47A2-8F6C-4C7F-B3B3-2100C986DE32}" destId="{C95AF6F0-F4DA-48FE-85EB-61ADFB42AA13}" srcOrd="3" destOrd="0" presId="urn:microsoft.com/office/officeart/2018/2/layout/IconVerticalSolidList"/>
    <dgm:cxn modelId="{23EAD705-80C2-4A13-8B46-0FDB076A4FC2}" type="presParOf" srcId="{D40A0249-41A7-44A6-A657-361E8C18FD42}" destId="{51DD96AA-8DD7-4B07-A561-5C9B41ACFA3C}" srcOrd="1" destOrd="0" presId="urn:microsoft.com/office/officeart/2018/2/layout/IconVerticalSolidList"/>
    <dgm:cxn modelId="{0205E3F2-FFB4-4341-9EB1-EAA46C105C3F}" type="presParOf" srcId="{D40A0249-41A7-44A6-A657-361E8C18FD42}" destId="{0CA761B9-A7C4-470C-825A-46BD272F1149}" srcOrd="2" destOrd="0" presId="urn:microsoft.com/office/officeart/2018/2/layout/IconVerticalSolidList"/>
    <dgm:cxn modelId="{4857ACD0-0830-4765-AC2D-5C4D5F13DB7B}" type="presParOf" srcId="{0CA761B9-A7C4-470C-825A-46BD272F1149}" destId="{AE73058A-C4F7-473D-B0EC-88FBF467C3D6}" srcOrd="0" destOrd="0" presId="urn:microsoft.com/office/officeart/2018/2/layout/IconVerticalSolidList"/>
    <dgm:cxn modelId="{0C6E45E1-5E41-4A5C-BAB4-656B97F0B054}" type="presParOf" srcId="{0CA761B9-A7C4-470C-825A-46BD272F1149}" destId="{8F7C7097-4CCD-4825-B64E-32DA3D2B4ABA}" srcOrd="1" destOrd="0" presId="urn:microsoft.com/office/officeart/2018/2/layout/IconVerticalSolidList"/>
    <dgm:cxn modelId="{830AB8A1-51B9-4664-BFFA-C28310764AE6}" type="presParOf" srcId="{0CA761B9-A7C4-470C-825A-46BD272F1149}" destId="{CD04089C-B79B-4909-8DBA-0607B8D5DB53}" srcOrd="2" destOrd="0" presId="urn:microsoft.com/office/officeart/2018/2/layout/IconVerticalSolidList"/>
    <dgm:cxn modelId="{39852797-A59C-4155-8C46-2ACB518492BE}" type="presParOf" srcId="{0CA761B9-A7C4-470C-825A-46BD272F1149}" destId="{E078EE2D-96E7-4A76-B834-696BD83BAFE9}" srcOrd="3" destOrd="0" presId="urn:microsoft.com/office/officeart/2018/2/layout/IconVerticalSolidList"/>
    <dgm:cxn modelId="{E833C4DD-B642-42DE-9289-2FF6AD1388B2}" type="presParOf" srcId="{D40A0249-41A7-44A6-A657-361E8C18FD42}" destId="{5724B0C3-C9CF-4A99-B4F8-A128B8227835}" srcOrd="3" destOrd="0" presId="urn:microsoft.com/office/officeart/2018/2/layout/IconVerticalSolidList"/>
    <dgm:cxn modelId="{9BDDBDBE-1AF1-48E6-9198-D2A9B04580AB}" type="presParOf" srcId="{D40A0249-41A7-44A6-A657-361E8C18FD42}" destId="{76027CE8-F0F6-420B-A87E-8A8A48CC9FC3}" srcOrd="4" destOrd="0" presId="urn:microsoft.com/office/officeart/2018/2/layout/IconVerticalSolidList"/>
    <dgm:cxn modelId="{64BF4D89-3D38-405E-918F-36F7856A370E}" type="presParOf" srcId="{76027CE8-F0F6-420B-A87E-8A8A48CC9FC3}" destId="{09046141-811C-4BEF-8231-D2DBD20F02D9}" srcOrd="0" destOrd="0" presId="urn:microsoft.com/office/officeart/2018/2/layout/IconVerticalSolidList"/>
    <dgm:cxn modelId="{99B98D74-7C02-425D-AD1D-BA66079DEFC8}" type="presParOf" srcId="{76027CE8-F0F6-420B-A87E-8A8A48CC9FC3}" destId="{9CDEBDE4-7D87-46C6-9ED9-6D22BB17B887}" srcOrd="1" destOrd="0" presId="urn:microsoft.com/office/officeart/2018/2/layout/IconVerticalSolidList"/>
    <dgm:cxn modelId="{2845F9D6-40B1-46F7-B5A7-4FA66792748B}" type="presParOf" srcId="{76027CE8-F0F6-420B-A87E-8A8A48CC9FC3}" destId="{17A3A335-9D95-40BC-B41C-B2A97C20B125}" srcOrd="2" destOrd="0" presId="urn:microsoft.com/office/officeart/2018/2/layout/IconVerticalSolidList"/>
    <dgm:cxn modelId="{B05180E4-F1D8-4B6A-9E05-6B6B2C949A2F}" type="presParOf" srcId="{76027CE8-F0F6-420B-A87E-8A8A48CC9FC3}" destId="{23BF7D99-53C4-4698-9037-0088D82D26F3}" srcOrd="3" destOrd="0" presId="urn:microsoft.com/office/officeart/2018/2/layout/IconVerticalSolidList"/>
    <dgm:cxn modelId="{211AB56E-9A1C-48FE-8350-C06BDE3ABCB4}" type="presParOf" srcId="{D40A0249-41A7-44A6-A657-361E8C18FD42}" destId="{5B314E76-61A9-4A2E-B651-70D8160594FA}" srcOrd="5" destOrd="0" presId="urn:microsoft.com/office/officeart/2018/2/layout/IconVerticalSolidList"/>
    <dgm:cxn modelId="{37270FB1-E3CB-4E7A-934D-8AD3CE1A6A9C}" type="presParOf" srcId="{D40A0249-41A7-44A6-A657-361E8C18FD42}" destId="{38E06421-A6BB-4D10-8565-2812C2C5C6B3}" srcOrd="6" destOrd="0" presId="urn:microsoft.com/office/officeart/2018/2/layout/IconVerticalSolidList"/>
    <dgm:cxn modelId="{A2720370-712D-409A-A691-A76A6B58E669}" type="presParOf" srcId="{38E06421-A6BB-4D10-8565-2812C2C5C6B3}" destId="{79919C57-A32A-40F6-B106-B4E0CE644E4C}" srcOrd="0" destOrd="0" presId="urn:microsoft.com/office/officeart/2018/2/layout/IconVerticalSolidList"/>
    <dgm:cxn modelId="{7F0D094D-67F9-4096-8C3F-6FB86443B146}" type="presParOf" srcId="{38E06421-A6BB-4D10-8565-2812C2C5C6B3}" destId="{99FDF55F-B3E9-423D-AD21-A6446C5D7455}" srcOrd="1" destOrd="0" presId="urn:microsoft.com/office/officeart/2018/2/layout/IconVerticalSolidList"/>
    <dgm:cxn modelId="{A46EF107-6809-4A78-A437-DA4FD0910124}" type="presParOf" srcId="{38E06421-A6BB-4D10-8565-2812C2C5C6B3}" destId="{E98BD5F1-E6F1-491F-A8EE-6A9AD649521E}" srcOrd="2" destOrd="0" presId="urn:microsoft.com/office/officeart/2018/2/layout/IconVerticalSolidList"/>
    <dgm:cxn modelId="{A2F04EF7-8EDA-4B91-A3BA-95A8C47F2083}" type="presParOf" srcId="{38E06421-A6BB-4D10-8565-2812C2C5C6B3}" destId="{80F6AD63-74FB-40E4-9D40-4178AFD87F60}" srcOrd="3" destOrd="0" presId="urn:microsoft.com/office/officeart/2018/2/layout/IconVerticalSolidList"/>
    <dgm:cxn modelId="{600447EF-7DA9-4818-8D45-C741C5E6B34A}" type="presParOf" srcId="{D40A0249-41A7-44A6-A657-361E8C18FD42}" destId="{1375F890-B8F8-4966-ABCD-B672FD4512B7}" srcOrd="7" destOrd="0" presId="urn:microsoft.com/office/officeart/2018/2/layout/IconVerticalSolidList"/>
    <dgm:cxn modelId="{678E6197-2DF8-487D-80B8-DC5109CCDD3F}" type="presParOf" srcId="{D40A0249-41A7-44A6-A657-361E8C18FD42}" destId="{9887B295-B446-4B8E-AEA4-76754DE9DD89}" srcOrd="8" destOrd="0" presId="urn:microsoft.com/office/officeart/2018/2/layout/IconVerticalSolidList"/>
    <dgm:cxn modelId="{27C0A3EB-AFC3-4068-98D6-97C2AE9FB8D1}" type="presParOf" srcId="{9887B295-B446-4B8E-AEA4-76754DE9DD89}" destId="{436A8B1C-2D30-44BB-9150-7099503C8960}" srcOrd="0" destOrd="0" presId="urn:microsoft.com/office/officeart/2018/2/layout/IconVerticalSolidList"/>
    <dgm:cxn modelId="{3914B107-20DC-4ED8-B86C-19F61BC45DBB}" type="presParOf" srcId="{9887B295-B446-4B8E-AEA4-76754DE9DD89}" destId="{1A8B8B62-3037-4506-89D7-28710774070B}" srcOrd="1" destOrd="0" presId="urn:microsoft.com/office/officeart/2018/2/layout/IconVerticalSolidList"/>
    <dgm:cxn modelId="{8C250632-60D4-4813-9B7E-F468D972396C}" type="presParOf" srcId="{9887B295-B446-4B8E-AEA4-76754DE9DD89}" destId="{2FFC6342-A780-4396-8FAC-8E7FAE77A6E2}" srcOrd="2" destOrd="0" presId="urn:microsoft.com/office/officeart/2018/2/layout/IconVerticalSolidList"/>
    <dgm:cxn modelId="{84E4FB42-7EF6-4E5B-9E43-2F003B8E5D13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3849"/>
          <a:ext cx="5607050" cy="819983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304121" y="244422"/>
          <a:ext cx="338838" cy="3388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947080" y="3849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INTRODUCTION</a:t>
          </a:r>
        </a:p>
      </dsp:txBody>
      <dsp:txXfrm>
        <a:off x="947080" y="3849"/>
        <a:ext cx="4659969" cy="819983"/>
      </dsp:txXfrm>
    </dsp:sp>
    <dsp:sp modelId="{AE73058A-C4F7-473D-B0EC-88FBF467C3D6}">
      <dsp:nvSpPr>
        <dsp:cNvPr id="0" name=""/>
        <dsp:cNvSpPr/>
      </dsp:nvSpPr>
      <dsp:spPr>
        <a:xfrm>
          <a:off x="0" y="1028828"/>
          <a:ext cx="5607050" cy="819983"/>
        </a:xfrm>
        <a:prstGeom prst="roundRect">
          <a:avLst>
            <a:gd name="adj" fmla="val 10000"/>
          </a:avLst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C7097-4CCD-4825-B64E-32DA3D2B4ABA}">
      <dsp:nvSpPr>
        <dsp:cNvPr id="0" name=""/>
        <dsp:cNvSpPr/>
      </dsp:nvSpPr>
      <dsp:spPr>
        <a:xfrm>
          <a:off x="248044" y="1213325"/>
          <a:ext cx="450990" cy="45099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78EE2D-96E7-4A76-B834-696BD83BAFE9}">
      <dsp:nvSpPr>
        <dsp:cNvPr id="0" name=""/>
        <dsp:cNvSpPr/>
      </dsp:nvSpPr>
      <dsp:spPr>
        <a:xfrm>
          <a:off x="947080" y="1028828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chemeClr val="bg1"/>
              </a:solidFill>
            </a:rPr>
            <a:t>PROBLEM STATEMENT</a:t>
          </a:r>
          <a:endParaRPr lang="en-IN" sz="1900" kern="1200" dirty="0">
            <a:solidFill>
              <a:schemeClr val="bg1"/>
            </a:solidFill>
          </a:endParaRPr>
        </a:p>
      </dsp:txBody>
      <dsp:txXfrm>
        <a:off x="947080" y="1028828"/>
        <a:ext cx="4659969" cy="819983"/>
      </dsp:txXfrm>
    </dsp:sp>
    <dsp:sp modelId="{09046141-811C-4BEF-8231-D2DBD20F02D9}">
      <dsp:nvSpPr>
        <dsp:cNvPr id="0" name=""/>
        <dsp:cNvSpPr/>
      </dsp:nvSpPr>
      <dsp:spPr>
        <a:xfrm>
          <a:off x="0" y="2053808"/>
          <a:ext cx="5607050" cy="819983"/>
        </a:xfrm>
        <a:prstGeom prst="roundRect">
          <a:avLst>
            <a:gd name="adj" fmla="val 10000"/>
          </a:avLst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EBDE4-7D87-46C6-9ED9-6D22BB17B887}">
      <dsp:nvSpPr>
        <dsp:cNvPr id="0" name=""/>
        <dsp:cNvSpPr/>
      </dsp:nvSpPr>
      <dsp:spPr>
        <a:xfrm>
          <a:off x="248044" y="2238304"/>
          <a:ext cx="450990" cy="450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F7D99-53C4-4698-9037-0088D82D26F3}">
      <dsp:nvSpPr>
        <dsp:cNvPr id="0" name=""/>
        <dsp:cNvSpPr/>
      </dsp:nvSpPr>
      <dsp:spPr>
        <a:xfrm>
          <a:off x="947080" y="2053808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chemeClr val="bg1"/>
              </a:solidFill>
            </a:rPr>
            <a:t>OBJECTIVE</a:t>
          </a:r>
          <a:endParaRPr lang="en-IN" sz="1900" kern="1200" dirty="0">
            <a:solidFill>
              <a:schemeClr val="bg1"/>
            </a:solidFill>
          </a:endParaRPr>
        </a:p>
      </dsp:txBody>
      <dsp:txXfrm>
        <a:off x="947080" y="2053808"/>
        <a:ext cx="4659969" cy="819983"/>
      </dsp:txXfrm>
    </dsp:sp>
    <dsp:sp modelId="{79919C57-A32A-40F6-B106-B4E0CE644E4C}">
      <dsp:nvSpPr>
        <dsp:cNvPr id="0" name=""/>
        <dsp:cNvSpPr/>
      </dsp:nvSpPr>
      <dsp:spPr>
        <a:xfrm>
          <a:off x="0" y="3078787"/>
          <a:ext cx="5607050" cy="819983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304121" y="3319360"/>
          <a:ext cx="338838" cy="33883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947080" y="3078787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SDD</a:t>
          </a:r>
        </a:p>
      </dsp:txBody>
      <dsp:txXfrm>
        <a:off x="947080" y="3078787"/>
        <a:ext cx="4659969" cy="819983"/>
      </dsp:txXfrm>
    </dsp:sp>
    <dsp:sp modelId="{436A8B1C-2D30-44BB-9150-7099503C8960}">
      <dsp:nvSpPr>
        <dsp:cNvPr id="0" name=""/>
        <dsp:cNvSpPr/>
      </dsp:nvSpPr>
      <dsp:spPr>
        <a:xfrm>
          <a:off x="0" y="4103766"/>
          <a:ext cx="5607050" cy="819983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319522" y="4359740"/>
          <a:ext cx="308035" cy="308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947080" y="4103766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SCREENSHOTS OF WEBPAGE</a:t>
          </a:r>
        </a:p>
      </dsp:txBody>
      <dsp:txXfrm>
        <a:off x="947080" y="4103766"/>
        <a:ext cx="4659969" cy="819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08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2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82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01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5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4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34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7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5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8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15-Nov-21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ta.pressbooks.pub/industrialengineeringintro/chapter/what-is-problem-solv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x.stackexchange.com/questions/89298/login-screen-branding-for-customer-and-administarto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hebluediamondgallery.com/tablet/c/customer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981E6A2-4656-4CFE-9BF4-39D81EE2CA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375355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Online Banking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921926"/>
            <a:ext cx="4486656" cy="70270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Bahnschrift" panose="020B0502040204020203" pitchFamily="34" charset="0"/>
              </a:rPr>
              <a:t>FINAL REPORT</a:t>
            </a:r>
          </a:p>
          <a:p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TEAM MEMBERS:</a:t>
            </a:r>
          </a:p>
          <a:p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1. </a:t>
            </a:r>
            <a:r>
              <a:rPr lang="en-US" sz="16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MANOJKUMAR </a:t>
            </a: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M – </a:t>
            </a:r>
            <a:r>
              <a:rPr lang="en-US" sz="16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19Z226</a:t>
            </a: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2. NANDHA KISHORE V – </a:t>
            </a:r>
            <a:r>
              <a:rPr lang="en-US" sz="16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19Z228</a:t>
            </a: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3. RAHUL RAJ D – </a:t>
            </a:r>
            <a:r>
              <a:rPr lang="en-US" sz="16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19Z234</a:t>
            </a: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4. SANJAI S – </a:t>
            </a:r>
            <a:r>
              <a:rPr lang="en-US" sz="16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19Z242</a:t>
            </a: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5. VIVEKANANDHAN </a:t>
            </a:r>
            <a:r>
              <a:rPr lang="en-US" sz="16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S– 19Z261</a:t>
            </a: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6. HARISH N R – 20Z431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xmlns="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1" y="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05844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ADMIN PORTAL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EE988F-5D88-492F-AA37-CB1CF0D5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699" y="1185864"/>
            <a:ext cx="7406301" cy="3884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Bahnschrift" panose="020B0502040204020203" pitchFamily="34" charset="0"/>
              </a:rPr>
              <a:t>View – Functionality Status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hnschrift" panose="020B0502040204020203" pitchFamily="34" charset="0"/>
              </a:rPr>
              <a:t>This module allows the admin to view the functionality status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 pending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 approved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 rejected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4E0203C-9500-4673-8BD4-10C7672FD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077" y="3257580"/>
            <a:ext cx="4558399" cy="25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0AF33C27-9C85-4B30-9AD7-879D48AFE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5089DD-882D-4413-B8BF-4798BFD84A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4491" y="116472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ADMIN PORTAL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B1D0AA8-5B88-40E6-A596-F8ABEC49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67" y="1878008"/>
            <a:ext cx="7260337" cy="310198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Bahnschrift" panose="020B0502040204020203" pitchFamily="34" charset="0"/>
              </a:rPr>
              <a:t>Balance Update</a:t>
            </a:r>
            <a:endParaRPr lang="en-US" sz="2000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This module allows the admin to view and update the balance according to the account number of the customer.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This functionality will work only after the verification of account is done.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57CAA4-5395-49F5-AD1D-A5EA122B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706" y="3155081"/>
            <a:ext cx="3532292" cy="23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0AF33C27-9C85-4B30-9AD7-879D48AFE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5089DD-882D-4413-B8BF-4798BFD84A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1690503"/>
            <a:ext cx="4010829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CUSTOMER PORTAL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B1D0AA8-5B88-40E6-A596-F8ABEC49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23" y="569721"/>
            <a:ext cx="7260337" cy="310198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Bahnschrift" panose="020B0502040204020203" pitchFamily="34" charset="0"/>
              </a:rPr>
              <a:t>LOGIN – DASHBOARD: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hnschrift" panose="020B0502040204020203" pitchFamily="34" charset="0"/>
              </a:rPr>
              <a:t>This module allows the admin to login into the portal and view the functionalities: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Create Bank Account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Balance Enquiry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Request for Debit/ Credit Card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View ATM Approval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Request for Loan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View approval for </a:t>
            </a:r>
            <a:r>
              <a:rPr lang="en-US" sz="2000" dirty="0" smtClean="0">
                <a:latin typeface="Bahnschrift" panose="020B0502040204020203" pitchFamily="34" charset="0"/>
              </a:rPr>
              <a:t>Loan</a:t>
            </a:r>
            <a:endParaRPr lang="en-US" sz="2000" dirty="0">
              <a:latin typeface="Bahnschrif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E04C4F-6858-433D-AE54-581FEA89C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1457" y="3671704"/>
            <a:ext cx="268536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5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0AF33C27-9C85-4B30-9AD7-879D48AFE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5089DD-882D-4413-B8BF-4798BFD84A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2287" y="1576203"/>
            <a:ext cx="4010829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CUSTOMER PORTAL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B1D0AA8-5B88-40E6-A596-F8ABEC49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597" y="871031"/>
            <a:ext cx="7260337" cy="54611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Bahnschrift" panose="020B0502040204020203" pitchFamily="34" charset="0"/>
              </a:rPr>
              <a:t>CREATE BANK ACCOUNT:</a:t>
            </a:r>
          </a:p>
          <a:p>
            <a:pPr marL="0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This functionality allows the customer to request to create the bank account by entering the valid details.</a:t>
            </a:r>
          </a:p>
          <a:p>
            <a:pPr marL="0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Bahnschrift" panose="020B0502040204020203" pitchFamily="34" charset="0"/>
              </a:rPr>
              <a:t>BALANCE ENQUIRY:</a:t>
            </a:r>
          </a:p>
          <a:p>
            <a:pPr marL="0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The customer can view their account balance by using their account number and entering their username.</a:t>
            </a:r>
          </a:p>
          <a:p>
            <a:pPr marL="0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Bahnschrift" panose="020B0502040204020203" pitchFamily="34" charset="0"/>
              </a:rPr>
              <a:t>SENDING AND VIEWING THE REQUEST:</a:t>
            </a:r>
          </a:p>
          <a:p>
            <a:pPr marL="0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This module helps the customer to send the request for ATM, Loan </a:t>
            </a:r>
            <a:r>
              <a:rPr lang="en-US" sz="2000" dirty="0" smtClean="0">
                <a:latin typeface="Bahnschrift" panose="020B0502040204020203" pitchFamily="34" charset="0"/>
              </a:rPr>
              <a:t>and </a:t>
            </a:r>
            <a:r>
              <a:rPr lang="en-US" sz="2000" dirty="0">
                <a:latin typeface="Bahnschrift" panose="020B0502040204020203" pitchFamily="34" charset="0"/>
              </a:rPr>
              <a:t>view their status of approval.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7DAE3AD-3CC9-4CD9-92E7-B3D2F7FB7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410" y="3429000"/>
            <a:ext cx="3282582" cy="18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0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3E2292B5-97A8-485A-B485-A3610639D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605" y="857252"/>
            <a:ext cx="10922789" cy="565784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086226" y="124154"/>
            <a:ext cx="3486150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USE CASE DIAGRAM</a:t>
            </a:r>
            <a:endParaRPr lang="en-IN" sz="2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62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117610" y="465792"/>
            <a:ext cx="3486150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CLASS DIAGRAM</a:t>
            </a:r>
            <a:endParaRPr lang="en-IN" sz="2800" dirty="0"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607C4C4-3971-48D6-88A2-822EF2B0B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975" y="1485901"/>
            <a:ext cx="10213420" cy="4383087"/>
          </a:xfrm>
        </p:spPr>
      </p:pic>
    </p:spTree>
    <p:extLst>
      <p:ext uri="{BB962C8B-B14F-4D97-AF65-F5344CB8AC3E}">
        <p14:creationId xmlns:p14="http://schemas.microsoft.com/office/powerpoint/2010/main" val="29308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742450" y="176232"/>
            <a:ext cx="1978390" cy="338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ACTIVITY DIAGRAM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2B4DA46-730B-4697-BF77-37678E3AD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213" y="655320"/>
            <a:ext cx="10141677" cy="5547360"/>
          </a:xfrm>
        </p:spPr>
      </p:pic>
    </p:spTree>
    <p:extLst>
      <p:ext uri="{BB962C8B-B14F-4D97-AF65-F5344CB8AC3E}">
        <p14:creationId xmlns:p14="http://schemas.microsoft.com/office/powerpoint/2010/main" val="16003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841510" y="61932"/>
            <a:ext cx="1665970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" panose="020B0502040204020203" pitchFamily="34" charset="0"/>
              </a:rPr>
              <a:t>SEQUENCE DIAGRAM</a:t>
            </a:r>
            <a:endParaRPr lang="en-IN" sz="1200" dirty="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3054CA0-F5BA-4750-94CC-56AD05788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820" y="360094"/>
            <a:ext cx="4579620" cy="5791846"/>
          </a:xfrm>
        </p:spPr>
      </p:pic>
    </p:spTree>
    <p:extLst>
      <p:ext uri="{BB962C8B-B14F-4D97-AF65-F5344CB8AC3E}">
        <p14:creationId xmlns:p14="http://schemas.microsoft.com/office/powerpoint/2010/main" val="250949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673870" y="336252"/>
            <a:ext cx="1978390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SCREENSHOT OF THE HOME PAGE 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EE04EDE-1086-4E37-852D-D62B1F0B4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266" y="1141730"/>
            <a:ext cx="9459468" cy="4574540"/>
          </a:xfrm>
        </p:spPr>
      </p:pic>
    </p:spTree>
    <p:extLst>
      <p:ext uri="{BB962C8B-B14F-4D97-AF65-F5344CB8AC3E}">
        <p14:creationId xmlns:p14="http://schemas.microsoft.com/office/powerpoint/2010/main" val="10914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673870" y="336252"/>
            <a:ext cx="1978390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SCREENSHOT OF ADMIN PANEL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5369729-FFD3-485E-BEBD-BB5122C5E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540" y="1165859"/>
            <a:ext cx="10235159" cy="4877693"/>
          </a:xfrm>
        </p:spPr>
      </p:pic>
    </p:spTree>
    <p:extLst>
      <p:ext uri="{BB962C8B-B14F-4D97-AF65-F5344CB8AC3E}">
        <p14:creationId xmlns:p14="http://schemas.microsoft.com/office/powerpoint/2010/main" val="306370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CONTENTS</a:t>
            </a: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xmlns="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xmlns="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216392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506230" y="587712"/>
            <a:ext cx="3052810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SCREENSHOT OF LOGIN INTERFACE IN ADMIN PANEL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5550239-02E9-4D9B-A600-3C8AE7875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143" y="1417321"/>
            <a:ext cx="8997630" cy="4323080"/>
          </a:xfrm>
        </p:spPr>
      </p:pic>
    </p:spTree>
    <p:extLst>
      <p:ext uri="{BB962C8B-B14F-4D97-AF65-F5344CB8AC3E}">
        <p14:creationId xmlns:p14="http://schemas.microsoft.com/office/powerpoint/2010/main" val="231588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605290" y="564852"/>
            <a:ext cx="3090910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SCREENSHOT OF ACCOUNTS SELECTION MENU - REJECTED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B3F02CD-594E-406A-97D6-14D43281C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207" y="1386840"/>
            <a:ext cx="9959585" cy="4544061"/>
          </a:xfrm>
        </p:spPr>
      </p:pic>
    </p:spTree>
    <p:extLst>
      <p:ext uri="{BB962C8B-B14F-4D97-AF65-F5344CB8AC3E}">
        <p14:creationId xmlns:p14="http://schemas.microsoft.com/office/powerpoint/2010/main" val="311220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605290" y="564852"/>
            <a:ext cx="3090910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SCREENSHOT OF ACCOUNTS SELECTION MENU - PENDING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036D26B-89A4-4BD4-BD5D-F44CBBF92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999" y="1623061"/>
            <a:ext cx="8916002" cy="4109720"/>
          </a:xfrm>
        </p:spPr>
      </p:pic>
    </p:spTree>
    <p:extLst>
      <p:ext uri="{BB962C8B-B14F-4D97-AF65-F5344CB8AC3E}">
        <p14:creationId xmlns:p14="http://schemas.microsoft.com/office/powerpoint/2010/main" val="258617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605290" y="564852"/>
            <a:ext cx="3090910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SCREENSHOT OF ACCOUNTS SELECTION MENU - APPROVED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4306112-2EBE-40B7-B7F7-43721ADC8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267" y="1524000"/>
            <a:ext cx="10624436" cy="4938703"/>
          </a:xfrm>
        </p:spPr>
      </p:pic>
    </p:spTree>
    <p:extLst>
      <p:ext uri="{BB962C8B-B14F-4D97-AF65-F5344CB8AC3E}">
        <p14:creationId xmlns:p14="http://schemas.microsoft.com/office/powerpoint/2010/main" val="152249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605290" y="564852"/>
            <a:ext cx="3090910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SCREENSHOT OF HOMEPAGE – CUSTOMER PANEL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824EC9C-C4A2-49E1-8AB5-E2A50AB1A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529496"/>
            <a:ext cx="10241280" cy="4944619"/>
          </a:xfrm>
        </p:spPr>
      </p:pic>
    </p:spTree>
    <p:extLst>
      <p:ext uri="{BB962C8B-B14F-4D97-AF65-F5344CB8AC3E}">
        <p14:creationId xmlns:p14="http://schemas.microsoft.com/office/powerpoint/2010/main" val="2749586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605289" y="564852"/>
            <a:ext cx="3404177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SCREENSHOT OF REGISTER INTERFACE – CUSTOMER PANEL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C95D87E-03C1-42BF-9B3A-EC4B73C2D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184" y="1574801"/>
            <a:ext cx="9127122" cy="4292600"/>
          </a:xfrm>
        </p:spPr>
      </p:pic>
    </p:spTree>
    <p:extLst>
      <p:ext uri="{BB962C8B-B14F-4D97-AF65-F5344CB8AC3E}">
        <p14:creationId xmlns:p14="http://schemas.microsoft.com/office/powerpoint/2010/main" val="673052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215822" y="677335"/>
            <a:ext cx="3404177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SCREENSHOT OF CUSTOMER PANEL MODULES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32902FD-79FF-4D75-853D-1AD24AB1E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787" y="1794932"/>
            <a:ext cx="10512618" cy="4385733"/>
          </a:xfrm>
        </p:spPr>
      </p:pic>
    </p:spTree>
    <p:extLst>
      <p:ext uri="{BB962C8B-B14F-4D97-AF65-F5344CB8AC3E}">
        <p14:creationId xmlns:p14="http://schemas.microsoft.com/office/powerpoint/2010/main" val="2358901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215822" y="677335"/>
            <a:ext cx="3404177" cy="338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FORM FOR ACCOUNT CREATION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C182ABD-E827-4687-AB8D-A5CDA5765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868" y="1574802"/>
            <a:ext cx="9762407" cy="4690532"/>
          </a:xfrm>
        </p:spPr>
      </p:pic>
    </p:spTree>
    <p:extLst>
      <p:ext uri="{BB962C8B-B14F-4D97-AF65-F5344CB8AC3E}">
        <p14:creationId xmlns:p14="http://schemas.microsoft.com/office/powerpoint/2010/main" val="1089449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B80D1C-D03F-4042-B6FA-9C26258A0140}"/>
              </a:ext>
            </a:extLst>
          </p:cNvPr>
          <p:cNvSpPr txBox="1"/>
          <p:nvPr/>
        </p:nvSpPr>
        <p:spPr>
          <a:xfrm>
            <a:off x="4215822" y="677335"/>
            <a:ext cx="3404177" cy="338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BALANCE ENQUIRY DETAILS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442D425B-1E49-4299-ABA4-D3D643311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068" y="1481668"/>
            <a:ext cx="8771412" cy="4241800"/>
          </a:xfrm>
        </p:spPr>
      </p:pic>
    </p:spTree>
    <p:extLst>
      <p:ext uri="{BB962C8B-B14F-4D97-AF65-F5344CB8AC3E}">
        <p14:creationId xmlns:p14="http://schemas.microsoft.com/office/powerpoint/2010/main" val="2927642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405" y="305903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xmlns="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0AF33C27-9C85-4B30-9AD7-879D48AFE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5089DD-882D-4413-B8BF-4798BFD84A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588" y="2681103"/>
            <a:ext cx="3415557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B1D0AA8-5B88-40E6-A596-F8ABEC49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66" y="1130111"/>
            <a:ext cx="7260337" cy="31019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" panose="020B0502040204020203" pitchFamily="34" charset="0"/>
              </a:rPr>
              <a:t> A Online Banking Management System is a project that manages and  collects data according to customer’s needs.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" panose="020B0502040204020203" pitchFamily="34" charset="0"/>
              </a:rPr>
              <a:t>This system helps customer to create their account , enquire balance in a easy manner.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" panose="020B0502040204020203" pitchFamily="34" charset="0"/>
              </a:rPr>
              <a:t>It also helps the bank manager/admin  to keep their data updated and constant track of them.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" panose="020B0502040204020203" pitchFamily="34" charset="0"/>
              </a:rPr>
              <a:t>It also allows the customer’s to request for loan and insurance which will verified by the manger, and he can either approve or reject or sort to waiting list.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6546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0AF33C27-9C85-4B30-9AD7-879D48AFE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5089DD-882D-4413-B8BF-4798BFD84A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B1D0AA8-5B88-40E6-A596-F8ABEC49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66" y="4609719"/>
            <a:ext cx="7260337" cy="310198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Bahnschrift" panose="020B0502040204020203" pitchFamily="34" charset="0"/>
              </a:rPr>
              <a:t>To update the manual banking records into an internet-based application. This application can be used both by customer and banking admins.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Bahnschrift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ED40666-4B64-439D-B4BD-9E45C5687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65482" y="171174"/>
            <a:ext cx="7183644" cy="40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7" y="7387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EE988F-5D88-492F-AA37-CB1CF0D5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259" y="1486600"/>
            <a:ext cx="7085776" cy="38848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latin typeface="Bahnschrift" panose="020B0502040204020203" pitchFamily="34" charset="0"/>
              </a:rPr>
              <a:t>The application objective is to reduce the manual work of the customer to go to bank and filling their application manually to get it verified by the manager.</a:t>
            </a: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latin typeface="Bahnschrift" panose="020B0502040204020203" pitchFamily="34" charset="0"/>
              </a:rPr>
              <a:t>Here the account opening forms can be directly submitted in the website and also the debit, credit card formalities.</a:t>
            </a: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latin typeface="Bahnschrift" panose="020B0502040204020203" pitchFamily="34" charset="0"/>
              </a:rPr>
              <a:t>It allows the customer to keep track of their account constantly.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C6E067-0D2E-4CDE-BC6E-CEAB089D6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74" y="2973200"/>
            <a:ext cx="4174406" cy="20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Requirements gathering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EE988F-5D88-492F-AA37-CB1CF0D5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23" y="1843089"/>
            <a:ext cx="7729728" cy="38848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Bahnschrift" panose="020B0502040204020203" pitchFamily="34" charset="0"/>
              </a:rPr>
              <a:t>ADMIN PORTAL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ahnschrift" panose="020B0502040204020203" pitchFamily="34" charset="0"/>
              </a:rPr>
              <a:t>Login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ahnschrift" panose="020B0502040204020203" pitchFamily="34" charset="0"/>
              </a:rPr>
              <a:t>Approve/ reject the account requests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ahnschrift" panose="020B0502040204020203" pitchFamily="34" charset="0"/>
              </a:rPr>
              <a:t>View the accounts data</a:t>
            </a:r>
          </a:p>
          <a:p>
            <a:pPr marL="0" indent="0">
              <a:buNone/>
            </a:pPr>
            <a:r>
              <a:rPr lang="en-US" dirty="0">
                <a:latin typeface="Bahnschrift" panose="020B0502040204020203" pitchFamily="34" charset="0"/>
              </a:rPr>
              <a:t>             - pending</a:t>
            </a:r>
          </a:p>
          <a:p>
            <a:pPr marL="0" indent="0">
              <a:buNone/>
            </a:pPr>
            <a:r>
              <a:rPr lang="en-US" dirty="0">
                <a:latin typeface="Bahnschrift" panose="020B0502040204020203" pitchFamily="34" charset="0"/>
              </a:rPr>
              <a:t>             - approved</a:t>
            </a:r>
          </a:p>
          <a:p>
            <a:pPr marL="0" indent="0">
              <a:buNone/>
            </a:pPr>
            <a:r>
              <a:rPr lang="en-US" dirty="0">
                <a:latin typeface="Bahnschrift" panose="020B0502040204020203" pitchFamily="34" charset="0"/>
              </a:rPr>
              <a:t>             - rejected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ahnschrift" panose="020B0502040204020203" pitchFamily="34" charset="0"/>
              </a:rPr>
              <a:t>Balance Update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EFD15C-D76F-486E-B58F-AFDE46005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8024366" y="2056003"/>
            <a:ext cx="4501960" cy="450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Requirements gathering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EE988F-5D88-492F-AA37-CB1CF0D5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699" y="1185864"/>
            <a:ext cx="7729728" cy="38848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Bahnschrift" panose="020B0502040204020203" pitchFamily="34" charset="0"/>
              </a:rPr>
              <a:t>CUSTOMER PORTAL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ahnschrift" panose="020B0502040204020203" pitchFamily="34" charset="0"/>
              </a:rPr>
              <a:t>Login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ahnschrift" panose="020B0502040204020203" pitchFamily="34" charset="0"/>
              </a:rPr>
              <a:t>Create new account opening request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ahnschrift" panose="020B0502040204020203" pitchFamily="34" charset="0"/>
              </a:rPr>
              <a:t>Request for credit/ debit card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ahnschrift" panose="020B0502040204020203" pitchFamily="34" charset="0"/>
              </a:rPr>
              <a:t>Enquiring the balance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FF04CC-54EE-4EEF-A88A-A1762CE18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7423406" y="3642614"/>
            <a:ext cx="4612478" cy="30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437967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ADMIN PORTAL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EE988F-5D88-492F-AA37-CB1CF0D5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699" y="1185864"/>
            <a:ext cx="7406301" cy="3884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Bahnschrift" panose="020B0502040204020203" pitchFamily="34" charset="0"/>
              </a:rPr>
              <a:t>Login – Dashboard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This module allows the admin to login into the portal and view the functionalities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  1. Account Section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  2.Loan Section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  3.Card Section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  4.Insurance Section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  5.Gold Loan Section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8E7D199-B50A-4B83-BC19-95688BF022B4}"/>
              </a:ext>
            </a:extLst>
          </p:cNvPr>
          <p:cNvSpPr txBox="1"/>
          <p:nvPr/>
        </p:nvSpPr>
        <p:spPr>
          <a:xfrm>
            <a:off x="156116" y="2471738"/>
            <a:ext cx="4473468" cy="307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Char char="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This module contains all the functionalities an admin can perform in the application. Its further divided into four modules  as listed below.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 typeface="Wingdings 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5E96B46-3C76-4859-B22C-4CE99E20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923" y="0"/>
            <a:ext cx="3654796" cy="287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0AF33C27-9C85-4B30-9AD7-879D48AFE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D5089DD-882D-4413-B8BF-4798BFD84A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794" y="1267646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ADMIN PORTAL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B1D0AA8-5B88-40E6-A596-F8ABEC49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84" y="1267646"/>
            <a:ext cx="7260337" cy="31019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en-US" sz="2000" b="1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Bahnschrift" panose="020B0502040204020203" pitchFamily="34" charset="0"/>
              </a:rPr>
              <a:t>Approve or reject the requests</a:t>
            </a:r>
            <a:endParaRPr lang="en-US" sz="2000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This module allows the Admin to approve / reject / keeping the request from the customer  in pending list just by verifying the details of the customer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 When we CLICK APPROVE the data will be reflected in the portal of the customer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5D3B0A-8766-46F2-946F-C75EA07FA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00"/>
          <a:stretch/>
        </p:blipFill>
        <p:spPr>
          <a:xfrm>
            <a:off x="8034275" y="3420194"/>
            <a:ext cx="3517011" cy="18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4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8223DC-4748-4F7F-8D8D-E4EA5A6C18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4D5ADA-BB6C-46F4-9A97-3A3D44A9A8A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12D154-BCA4-47A9-881C-4EFB9658D8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272</TotalTime>
  <Words>601</Words>
  <Application>Microsoft Office PowerPoint</Application>
  <PresentationFormat>Widescreen</PresentationFormat>
  <Paragraphs>117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Bahnschrift</vt:lpstr>
      <vt:lpstr>Calibri</vt:lpstr>
      <vt:lpstr>Courier New</vt:lpstr>
      <vt:lpstr>Gill Sans MT</vt:lpstr>
      <vt:lpstr>Wingdings</vt:lpstr>
      <vt:lpstr>Wingdings 2</vt:lpstr>
      <vt:lpstr>Parcel</vt:lpstr>
      <vt:lpstr>Online Banking Management System</vt:lpstr>
      <vt:lpstr>CONTENTS</vt:lpstr>
      <vt:lpstr>INTRODUCTION</vt:lpstr>
      <vt:lpstr>PROBLEM STATEMENT</vt:lpstr>
      <vt:lpstr>OBJECTIVES</vt:lpstr>
      <vt:lpstr>Requirements gathering MODULES</vt:lpstr>
      <vt:lpstr>Requirements gathering MODULES</vt:lpstr>
      <vt:lpstr>ADMIN PORTAL</vt:lpstr>
      <vt:lpstr>ADMIN PORTAL</vt:lpstr>
      <vt:lpstr>ADMIN PORTAL</vt:lpstr>
      <vt:lpstr>ADMIN PORTAL</vt:lpstr>
      <vt:lpstr>CUSTOMER PORTAL</vt:lpstr>
      <vt:lpstr>CUSTOMER PORTAL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Banking Management System</dc:title>
  <dc:creator>NANDHA KISHORE V</dc:creator>
  <cp:lastModifiedBy>Windows User</cp:lastModifiedBy>
  <cp:revision>7</cp:revision>
  <dcterms:created xsi:type="dcterms:W3CDTF">2021-11-15T06:32:06Z</dcterms:created>
  <dcterms:modified xsi:type="dcterms:W3CDTF">2021-11-15T11:21:19Z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